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Playfair Displ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69"/>
  </p:normalViewPr>
  <p:slideViewPr>
    <p:cSldViewPr snapToGrid="0">
      <p:cViewPr varScale="1">
        <p:scale>
          <a:sx n="87" d="100"/>
          <a:sy n="87" d="100"/>
        </p:scale>
        <p:origin x="81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ngzhu li" userId="f60132eb50ae3148" providerId="LiveId" clId="{5996DBC5-7840-4BF3-B77B-6B328C2BF133}"/>
    <pc:docChg chg="custSel modSld">
      <pc:chgData name="zongzhu li" userId="f60132eb50ae3148" providerId="LiveId" clId="{5996DBC5-7840-4BF3-B77B-6B328C2BF133}" dt="2021-05-03T22:01:41.229" v="4" actId="27636"/>
      <pc:docMkLst>
        <pc:docMk/>
      </pc:docMkLst>
      <pc:sldChg chg="modSp mod">
        <pc:chgData name="zongzhu li" userId="f60132eb50ae3148" providerId="LiveId" clId="{5996DBC5-7840-4BF3-B77B-6B328C2BF133}" dt="2021-05-03T22:01:41.229" v="4" actId="27636"/>
        <pc:sldMkLst>
          <pc:docMk/>
          <pc:sldMk cId="0" sldId="257"/>
        </pc:sldMkLst>
        <pc:spChg chg="mod">
          <ac:chgData name="zongzhu li" userId="f60132eb50ae3148" providerId="LiveId" clId="{5996DBC5-7840-4BF3-B77B-6B328C2BF133}" dt="2021-05-03T22:01:41.229" v="4" actId="27636"/>
          <ac:spMkLst>
            <pc:docMk/>
            <pc:sldMk cId="0" sldId="257"/>
            <ac:spMk id="6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170e0d4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170e0d4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6d7bf7a4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6d7bf7a43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70e0d47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70e0d47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170e0d47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170e0d47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6d7bf7a4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6d7bf7a4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170e0d47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170e0d47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6d7bf7a4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6d7bf7a4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decision tree is the weak learner, the resulting algorithm is called gradient boosted trees, which usually outperforms random forest.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6d7bf7a4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6d7bf7a4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6d7bf7a43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6d7bf7a43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6d7bf7a4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6d7bf7a4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6d7bf7a43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6d7bf7a43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6d7bf7a4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6d7bf7a4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6fa4b36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6fa4b36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170e0d47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170e0d47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170e0d47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170e0d47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170e0d47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170e0d47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170e0d4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170e0d47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170e0d47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170e0d47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170e0d47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170e0d47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170e0d47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170e0d47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170e0d47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170e0d47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170e0d47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170e0d47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375" y="1294350"/>
            <a:ext cx="2951400" cy="1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Prediction of Job Change</a:t>
            </a:r>
            <a:endParaRPr sz="3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967676" y="3012775"/>
            <a:ext cx="32088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55">
                <a:latin typeface="Lato"/>
                <a:ea typeface="Lato"/>
                <a:cs typeface="Lato"/>
                <a:sym typeface="Lato"/>
              </a:rPr>
              <a:t>Group 1</a:t>
            </a:r>
            <a:endParaRPr sz="1355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1355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55">
                <a:latin typeface="Lato"/>
                <a:ea typeface="Lato"/>
                <a:cs typeface="Lato"/>
                <a:sym typeface="Lato"/>
              </a:rPr>
              <a:t>Renping Ge, Yuchen Ma, Zongzhu Li</a:t>
            </a:r>
            <a:endParaRPr sz="1355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79525" y="98650"/>
            <a:ext cx="9064500" cy="9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EDA</a:t>
            </a:r>
            <a:r>
              <a:rPr lang="en" sz="2200"/>
              <a:t> - </a:t>
            </a:r>
            <a:r>
              <a:rPr lang="en" sz="2100"/>
              <a:t>Distribution of job change by major_discipline and 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city_development_index</a:t>
            </a:r>
            <a:endParaRPr sz="21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75" y="989200"/>
            <a:ext cx="4478125" cy="335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75" y="981999"/>
            <a:ext cx="4478125" cy="335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89300" y="4271950"/>
            <a:ext cx="8839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People with different major discipline shows comparable rate of looking for a new job.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 the cities with lower city_development_index, more people is likely to look for a new job.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5" y="726150"/>
            <a:ext cx="4598826" cy="34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450" y="726150"/>
            <a:ext cx="4598826" cy="3449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6900" y="238950"/>
            <a:ext cx="85374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EDA</a:t>
            </a:r>
            <a:r>
              <a:rPr lang="en" sz="2200"/>
              <a:t> - </a:t>
            </a:r>
            <a:r>
              <a:rPr lang="en" sz="2150"/>
              <a:t>Distribution of job change by company_type and company_size</a:t>
            </a:r>
            <a:endParaRPr sz="2150"/>
          </a:p>
        </p:txBody>
      </p:sp>
      <p:sp>
        <p:nvSpPr>
          <p:cNvPr id="137" name="Google Shape;137;p23"/>
          <p:cNvSpPr txBox="1"/>
          <p:nvPr/>
        </p:nvSpPr>
        <p:spPr>
          <a:xfrm>
            <a:off x="89250" y="4237650"/>
            <a:ext cx="8854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People working in the Pvt Ltd, NGO and Founded Startup are less likely to look for a new job.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People working in the company with size of 10-49 are more inclined to look for a new job.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" y="710550"/>
            <a:ext cx="4556250" cy="34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925" y="710550"/>
            <a:ext cx="4692774" cy="35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6900" y="162750"/>
            <a:ext cx="93846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EDA</a:t>
            </a:r>
            <a:r>
              <a:rPr lang="en" sz="2200"/>
              <a:t> - </a:t>
            </a:r>
            <a:r>
              <a:rPr lang="en" sz="2150"/>
              <a:t>Distribution of job change by experience_years and relevent_experience</a:t>
            </a:r>
            <a:endParaRPr sz="2150"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83100" y="4230125"/>
            <a:ext cx="8837100" cy="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People with less working experiences and with no relevant experience are more likely to look for a new job.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925" y="738250"/>
            <a:ext cx="4769125" cy="35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188100" y="4315100"/>
            <a:ext cx="885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difference of 1 year and zero year shows a significant higher rate of looking for a new job.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188100" y="152050"/>
            <a:ext cx="83439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EDA</a:t>
            </a:r>
            <a:r>
              <a:rPr lang="en" sz="2200"/>
              <a:t> - </a:t>
            </a:r>
            <a:r>
              <a:rPr lang="en" sz="2150"/>
              <a:t>Distribution of job change by last_new_job</a:t>
            </a:r>
            <a:endParaRPr sz="21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529800" y="1040250"/>
            <a:ext cx="83025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specify the predictors and target variable</a:t>
            </a: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fill na</a:t>
            </a: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standardization and centralization for numerical variables with StandardScaler()</a:t>
            </a: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encoding categorical features with OneHotEncoder()</a:t>
            </a: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label target variable with LabelEncoder()</a:t>
            </a: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700"/>
              <a:buFont typeface="Lato"/>
              <a:buChar char="➢"/>
            </a:pPr>
            <a:r>
              <a:rPr lang="en" sz="17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split the dataset into train (70%)and test (30%)</a:t>
            </a:r>
            <a:endParaRPr sz="1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3671275" y="3455000"/>
            <a:ext cx="162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Random Forest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509075" y="3411525"/>
            <a:ext cx="1960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Logistic Regression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5" y="1220175"/>
            <a:ext cx="2677400" cy="209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6595800" y="3455000"/>
            <a:ext cx="204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D5156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Gradient Boosting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350" y="1182075"/>
            <a:ext cx="2884356" cy="22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0375" y="1126950"/>
            <a:ext cx="3290838" cy="2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Evaluation - Logistic Regression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540300" y="1047000"/>
            <a:ext cx="1747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confusion matrix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" y="1543350"/>
            <a:ext cx="2651700" cy="2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body" idx="1"/>
          </p:nvPr>
        </p:nvSpPr>
        <p:spPr>
          <a:xfrm>
            <a:off x="7106500" y="1060050"/>
            <a:ext cx="8940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report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550" y="1402600"/>
            <a:ext cx="3416450" cy="256229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223450" y="1047000"/>
            <a:ext cx="2221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>
                <a:solidFill>
                  <a:srgbClr val="434343"/>
                </a:solidFill>
                <a:highlight>
                  <a:srgbClr val="FFFFFF"/>
                </a:highlight>
              </a:rPr>
              <a:t>ROC area under curve </a:t>
            </a:r>
            <a:endParaRPr sz="164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275" y="1736400"/>
            <a:ext cx="3289524" cy="18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50" y="1437175"/>
            <a:ext cx="3568957" cy="26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Evaluation - Random Forest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540300" y="1047000"/>
            <a:ext cx="1747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confusion matrix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106500" y="1060050"/>
            <a:ext cx="8940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report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89" name="Google Shape;189;p29"/>
          <p:cNvSpPr txBox="1">
            <a:spLocks noGrp="1"/>
          </p:cNvSpPr>
          <p:nvPr>
            <p:ph type="body" idx="1"/>
          </p:nvPr>
        </p:nvSpPr>
        <p:spPr>
          <a:xfrm>
            <a:off x="3223450" y="1047000"/>
            <a:ext cx="2221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>
                <a:solidFill>
                  <a:srgbClr val="434343"/>
                </a:solidFill>
                <a:highlight>
                  <a:srgbClr val="FFFFFF"/>
                </a:highlight>
              </a:rPr>
              <a:t>ROC area under curve </a:t>
            </a:r>
            <a:endParaRPr sz="164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5" y="1559850"/>
            <a:ext cx="2676700" cy="26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075" y="1901850"/>
            <a:ext cx="3324925" cy="166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462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Evaluation - Gradient Boosting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body" idx="1"/>
          </p:nvPr>
        </p:nvSpPr>
        <p:spPr>
          <a:xfrm>
            <a:off x="540300" y="1351800"/>
            <a:ext cx="1747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confusion matrix 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7106500" y="1364850"/>
            <a:ext cx="8940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report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3223450" y="1351800"/>
            <a:ext cx="22212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>
                <a:solidFill>
                  <a:srgbClr val="434343"/>
                </a:solidFill>
                <a:highlight>
                  <a:srgbClr val="FFFFFF"/>
                </a:highlight>
              </a:rPr>
              <a:t>ROC area under curve </a:t>
            </a:r>
            <a:endParaRPr sz="164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75" y="1876050"/>
            <a:ext cx="2679400" cy="2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925" y="1684475"/>
            <a:ext cx="3461374" cy="2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375" y="2118600"/>
            <a:ext cx="3265425" cy="177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Importance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625" y="932750"/>
            <a:ext cx="6455700" cy="36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59300" y="4238900"/>
            <a:ext cx="8740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The top 5 important features--- city_development_index, training_hours, experience, last_new_job and company_type.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10338"/>
          <a:stretch/>
        </p:blipFill>
        <p:spPr>
          <a:xfrm>
            <a:off x="4337150" y="1017451"/>
            <a:ext cx="4618000" cy="32137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85650" y="1079850"/>
            <a:ext cx="4370700" cy="3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Introduction</a:t>
            </a:r>
            <a:endParaRPr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Exploration Data Analysis</a:t>
            </a:r>
            <a:endParaRPr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Data Preprocessing</a:t>
            </a:r>
            <a:endParaRPr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Modeling and Prediction</a:t>
            </a:r>
            <a:endParaRPr dirty="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Logistic Regression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Random Forests 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1"/>
                </a:solidFill>
              </a:rPr>
              <a:t>Histogram based Gradient Boosting</a:t>
            </a:r>
            <a:endParaRPr sz="1400"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Modeling Evaluation</a:t>
            </a:r>
            <a:endParaRPr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Features Importance</a:t>
            </a:r>
            <a:endParaRPr dirty="0">
              <a:solidFill>
                <a:schemeClr val="accen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 dirty="0">
                <a:solidFill>
                  <a:schemeClr val="accent1"/>
                </a:solidFill>
              </a:rPr>
              <a:t>Summary and Discussion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</a:t>
            </a:r>
            <a:endParaRPr/>
          </a:p>
        </p:txBody>
      </p:sp>
      <p:pic>
        <p:nvPicPr>
          <p:cNvPr id="2" name="GUI" descr="GUI">
            <a:hlinkClick r:id="" action="ppaction://media"/>
            <a:extLst>
              <a:ext uri="{FF2B5EF4-FFF2-40B4-BE49-F238E27FC236}">
                <a16:creationId xmlns:a16="http://schemas.microsoft.com/office/drawing/2014/main" id="{35FBE0D4-9140-D94A-AC45-05E8A2D97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688" y="1017450"/>
            <a:ext cx="7122178" cy="3611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Discussion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311700" y="1017450"/>
            <a:ext cx="8571300" cy="26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</a:rPr>
              <a:t>Exploratory data analysis  shows that city_development_index, experience, last_new_job , but not gender and training_hours, play important roles in the job change. However, feature importance shows that training_hours is the second important variable.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Based on the comparison of accuracy, f1 score and ROC_AUC,  Gradient Boosting shows the best performance to predict job change.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  <a:highlight>
                  <a:schemeClr val="lt1"/>
                </a:highlight>
              </a:rPr>
              <a:t>Gradient Boosting is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a great ML algorithm that handles categorical features and missing values.</a:t>
            </a:r>
            <a:endParaRPr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3462200" y="1686900"/>
            <a:ext cx="170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THANKS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796975" y="2469775"/>
            <a:ext cx="125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Q&amp;A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968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Exploring the probability of a candidate to look for a new job or will work for the company after training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Interpreting affected factors on employee decision</a:t>
            </a:r>
            <a:endParaRPr sz="1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650" y="2020375"/>
            <a:ext cx="4132000" cy="28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3960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235500" y="1119500"/>
            <a:ext cx="41889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/>
              <a:t>This dataset, provided by kagle,  is collected by the company and designed to understand the factors that lead a person to work for the company(leaving their current job).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/>
              <a:t>19158 entries and 14 columns including features variables and target variable.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00" y="501875"/>
            <a:ext cx="4188900" cy="449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231450" y="2216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 - Features and Target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231450" y="847750"/>
            <a:ext cx="6212700" cy="40005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enrollee_id: Unique ID for enrollee.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city: City code.  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citydevelopmentindex: Development index of the city (scaled). 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gender: Gender of enrollee.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relevent_experience: Relevant experience of enrollee.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enrolled_university: Type of University course enrolled if any.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education_level: Education level of enrollee.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major_discipline: Education major discipline of enrollee.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experience: Enrollee total experience in years.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company_size: No of employees in current employer's company.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company_type: Type of current employer.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last_new_job: Difference in years between previous job and current job.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➢"/>
            </a:pPr>
            <a:r>
              <a:rPr lang="en" sz="1400"/>
              <a:t>training_hours: training hours completed. </a:t>
            </a:r>
            <a:endParaRPr sz="1400"/>
          </a:p>
        </p:txBody>
      </p:sp>
      <p:sp>
        <p:nvSpPr>
          <p:cNvPr id="88" name="Google Shape;88;p17"/>
          <p:cNvSpPr txBox="1"/>
          <p:nvPr/>
        </p:nvSpPr>
        <p:spPr>
          <a:xfrm>
            <a:off x="6507000" y="2122300"/>
            <a:ext cx="2560800" cy="120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target: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 – Not looking for job change,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– Looking for a job change.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07375" y="3739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</a:t>
            </a:r>
            <a:endParaRPr sz="2755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459700" cy="3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remove unrelated columns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 = data.drop([</a:t>
            </a:r>
            <a:r>
              <a:rPr lang="en" sz="1400" b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"enrollee_id"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400" b="1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],axis=1)</a:t>
            </a:r>
            <a:endParaRPr sz="1400">
              <a:solidFill>
                <a:srgbClr val="4343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800"/>
              <a:buChar char="➢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change some values to be understood easily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 b="1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20715" t="10887" r="50769" b="76940"/>
          <a:stretch/>
        </p:blipFill>
        <p:spPr>
          <a:xfrm>
            <a:off x="789450" y="2526325"/>
            <a:ext cx="3627627" cy="87450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l="20715" t="24058" r="50769" b="58213"/>
          <a:stretch/>
        </p:blipFill>
        <p:spPr>
          <a:xfrm>
            <a:off x="789450" y="3499250"/>
            <a:ext cx="3627633" cy="12736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l="20715" t="43362" r="50769" b="38908"/>
          <a:stretch/>
        </p:blipFill>
        <p:spPr>
          <a:xfrm>
            <a:off x="4653500" y="2526325"/>
            <a:ext cx="3627633" cy="12736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20715" t="62372" r="50769" b="28122"/>
          <a:stretch/>
        </p:blipFill>
        <p:spPr>
          <a:xfrm>
            <a:off x="4653500" y="3962400"/>
            <a:ext cx="3627627" cy="626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59300" y="238950"/>
            <a:ext cx="37461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EDA - </a:t>
            </a:r>
            <a:r>
              <a:rPr lang="en" sz="2400"/>
              <a:t>Counts for target</a:t>
            </a:r>
            <a:endParaRPr sz="24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00" y="856525"/>
            <a:ext cx="4501019" cy="33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64250" y="4232200"/>
            <a:ext cx="760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There are 24.9% enrollee is looking for job change and 75.1% enrollee is not. 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83100" y="238950"/>
            <a:ext cx="87489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EDA - </a:t>
            </a:r>
            <a:r>
              <a:rPr lang="en" sz="2400"/>
              <a:t>Distribution of job change by gender and training_hours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00" y="794175"/>
            <a:ext cx="4667350" cy="34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975" y="812475"/>
            <a:ext cx="4565790" cy="34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36650" y="4220125"/>
            <a:ext cx="8243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People with different gender shows comparable rate of looking for a new job.</a:t>
            </a:r>
            <a:endParaRPr sz="1600">
              <a:solidFill>
                <a:srgbClr val="434343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People with different training hours shows comparable rate of looking for a new job.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83100" y="238950"/>
            <a:ext cx="9067500" cy="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/>
              <a:t>EDA</a:t>
            </a:r>
            <a:r>
              <a:rPr lang="en" sz="2200"/>
              <a:t> - </a:t>
            </a:r>
            <a:r>
              <a:rPr lang="en" sz="2150"/>
              <a:t>Distribution of job change by enrolled_university and education_level </a:t>
            </a:r>
            <a:endParaRPr sz="2150"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9150"/>
            <a:ext cx="4572000" cy="342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775" y="821576"/>
            <a:ext cx="4458901" cy="334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13100" y="4165700"/>
            <a:ext cx="89178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People who took the full time course are more likely to look for a new job compared to others.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Lato"/>
              <a:buChar char="➢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People with graduate education level are more inclined to look for a new job.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On-screen Show (16:9)</PresentationFormat>
  <Paragraphs>101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Courier New</vt:lpstr>
      <vt:lpstr>Lato</vt:lpstr>
      <vt:lpstr>Playfair Display</vt:lpstr>
      <vt:lpstr>Arial</vt:lpstr>
      <vt:lpstr>Coral</vt:lpstr>
      <vt:lpstr>Prediction of Job Change</vt:lpstr>
      <vt:lpstr>Outlines</vt:lpstr>
      <vt:lpstr>Introduction</vt:lpstr>
      <vt:lpstr>Dataset Description</vt:lpstr>
      <vt:lpstr>Dataset Description - Features and Target</vt:lpstr>
      <vt:lpstr>Exploratory Data Analysis </vt:lpstr>
      <vt:lpstr>EDA - Counts for target</vt:lpstr>
      <vt:lpstr>EDA - Distribution of job change by gender and training_hours</vt:lpstr>
      <vt:lpstr>EDA - Distribution of job change by enrolled_university and education_level </vt:lpstr>
      <vt:lpstr>EDA - Distribution of job change by major_discipline and  city_development_index</vt:lpstr>
      <vt:lpstr>EDA - Distribution of job change by company_type and company_size</vt:lpstr>
      <vt:lpstr>EDA - Distribution of job change by experience_years and relevent_experience</vt:lpstr>
      <vt:lpstr>EDA - Distribution of job change by last_new_job</vt:lpstr>
      <vt:lpstr>Data Preprocessing</vt:lpstr>
      <vt:lpstr>Models</vt:lpstr>
      <vt:lpstr>Modeling Evaluation - Logistic Regression</vt:lpstr>
      <vt:lpstr>Modeling Evaluation - Random Forest</vt:lpstr>
      <vt:lpstr>Modeling Evaluation - Gradient Boosting</vt:lpstr>
      <vt:lpstr>Features Importance</vt:lpstr>
      <vt:lpstr>GUI </vt:lpstr>
      <vt:lpstr>Summary and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Job Change</dc:title>
  <dc:creator>zongzhu li</dc:creator>
  <cp:lastModifiedBy>zongzhu li</cp:lastModifiedBy>
  <cp:revision>1</cp:revision>
  <dcterms:modified xsi:type="dcterms:W3CDTF">2021-05-03T22:01:48Z</dcterms:modified>
</cp:coreProperties>
</file>